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0A22-8349-45D9-89D6-BB7F8FFEA7C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8CCB-982A-4588-98F6-205F3581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7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C8CCB-982A-4588-98F6-205F3581F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8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5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4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99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16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ED13-9713-484C-A05B-A425951A5F6A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D04D-8493-4B31-8B62-0F12306BCDF8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0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2638-90CC-466C-9D1E-B9639A1177D6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9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6342-220E-437B-BB28-35D87B02D041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EC5-4EED-4974-915F-6288311B4D90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1BCA-CC48-46AB-BFD6-DEEAEFA400D8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7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D080-4F6A-4ECD-A1FA-4B468632BE83}" type="datetime1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1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12BD-1F99-43A6-9ED2-E19364409EBF}" type="datetime1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1B92-12D7-4862-83EC-740081B34A9A}" type="datetime1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1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7689-63D9-4C24-B054-CB92E921276C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423C-9520-4AA8-8902-234BF4B16500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8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E561-3F67-4640-85EE-C7F44A501F35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5BA8-BACE-412A-B4A6-B8EECF03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hE-TY17_U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1pkdjd9Dj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Objects and Stable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11.2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rapezoid 14"/>
          <p:cNvSpPr/>
          <p:nvPr/>
        </p:nvSpPr>
        <p:spPr>
          <a:xfrm rot="10800000">
            <a:off x="6439428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82378" y="4074773"/>
            <a:ext cx="1562100" cy="15430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225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box = </a:t>
            </a:r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>
            <a:off x="6919250" y="3203235"/>
            <a:ext cx="1044178" cy="8715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9203" y="1541123"/>
            <a:ext cx="578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after-tick) = (new World%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[box (send box after-tick)]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[ball (send ball after-tick)])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1128" y="4846298"/>
            <a:ext cx="178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  after-tick)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572778" y="4951073"/>
            <a:ext cx="609600" cy="57150"/>
          </a:xfrm>
          <a:custGeom>
            <a:avLst/>
            <a:gdLst>
              <a:gd name="connsiteX0" fmla="*/ 0 w 609600"/>
              <a:gd name="connsiteY0" fmla="*/ 57150 h 57150"/>
              <a:gd name="connsiteX1" fmla="*/ 609600 w 609600"/>
              <a:gd name="connsiteY1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9600" h="57150">
                <a:moveTo>
                  <a:pt x="0" y="57150"/>
                </a:moveTo>
                <a:lnTo>
                  <a:pt x="609600" y="0"/>
                </a:lnTo>
              </a:path>
            </a:pathLst>
          </a:custGeom>
          <a:noFill/>
          <a:ln w="635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World-after-tick in bouncing-ball-</a:t>
            </a:r>
            <a:r>
              <a:rPr lang="en-US" dirty="0" err="1" smtClean="0"/>
              <a:t>functional.rkt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16222" y="2571966"/>
            <a:ext cx="267438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box after-tick returns itself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1499" y="6378059"/>
            <a:ext cx="5800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>
            <a:endCxn id="15" idx="2"/>
          </p:cNvCxnSpPr>
          <p:nvPr/>
        </p:nvCxnSpPr>
        <p:spPr>
          <a:xfrm flipH="1">
            <a:off x="6710890" y="2464453"/>
            <a:ext cx="166688" cy="4863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09675" y="4981575"/>
            <a:ext cx="7724775" cy="1181100"/>
          </a:xfrm>
          <a:custGeom>
            <a:avLst/>
            <a:gdLst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  <a:gd name="connsiteX5" fmla="*/ 0 w 7724775"/>
              <a:gd name="connsiteY5" fmla="*/ 266700 h 1181100"/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4775" h="1181100">
                <a:moveTo>
                  <a:pt x="7134225" y="0"/>
                </a:moveTo>
                <a:lnTo>
                  <a:pt x="7724775" y="0"/>
                </a:lnTo>
                <a:lnTo>
                  <a:pt x="7724775" y="1181100"/>
                </a:lnTo>
                <a:lnTo>
                  <a:pt x="561975" y="1181100"/>
                </a:lnTo>
                <a:lnTo>
                  <a:pt x="0" y="6191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28776" y="3200400"/>
            <a:ext cx="4876800" cy="885825"/>
          </a:xfrm>
          <a:custGeom>
            <a:avLst/>
            <a:gdLst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428625 w 4876800"/>
              <a:gd name="connsiteY3" fmla="*/ 457200 h 885825"/>
              <a:gd name="connsiteX4" fmla="*/ 0 w 4876800"/>
              <a:gd name="connsiteY4" fmla="*/ 885825 h 885825"/>
              <a:gd name="connsiteX5" fmla="*/ 0 w 4876800"/>
              <a:gd name="connsiteY5" fmla="*/ 885825 h 885825"/>
              <a:gd name="connsiteX0" fmla="*/ 4927404 w 4927404"/>
              <a:gd name="connsiteY0" fmla="*/ 0 h 885825"/>
              <a:gd name="connsiteX1" fmla="*/ 4374954 w 4927404"/>
              <a:gd name="connsiteY1" fmla="*/ 552450 h 885825"/>
              <a:gd name="connsiteX2" fmla="*/ 441129 w 4927404"/>
              <a:gd name="connsiteY2" fmla="*/ 552450 h 885825"/>
              <a:gd name="connsiteX3" fmla="*/ 50604 w 4927404"/>
              <a:gd name="connsiteY3" fmla="*/ 885825 h 885825"/>
              <a:gd name="connsiteX4" fmla="*/ 50604 w 4927404"/>
              <a:gd name="connsiteY4" fmla="*/ 885825 h 885825"/>
              <a:gd name="connsiteX0" fmla="*/ 4943806 w 4943806"/>
              <a:gd name="connsiteY0" fmla="*/ 0 h 885825"/>
              <a:gd name="connsiteX1" fmla="*/ 4391356 w 4943806"/>
              <a:gd name="connsiteY1" fmla="*/ 552450 h 885825"/>
              <a:gd name="connsiteX2" fmla="*/ 457531 w 4943806"/>
              <a:gd name="connsiteY2" fmla="*/ 552450 h 885825"/>
              <a:gd name="connsiteX3" fmla="*/ 38431 w 4943806"/>
              <a:gd name="connsiteY3" fmla="*/ 676275 h 885825"/>
              <a:gd name="connsiteX4" fmla="*/ 67006 w 4943806"/>
              <a:gd name="connsiteY4" fmla="*/ 885825 h 885825"/>
              <a:gd name="connsiteX5" fmla="*/ 67006 w 4943806"/>
              <a:gd name="connsiteY5" fmla="*/ 885825 h 885825"/>
              <a:gd name="connsiteX0" fmla="*/ 4927405 w 4927405"/>
              <a:gd name="connsiteY0" fmla="*/ 0 h 885825"/>
              <a:gd name="connsiteX1" fmla="*/ 4374955 w 4927405"/>
              <a:gd name="connsiteY1" fmla="*/ 552450 h 885825"/>
              <a:gd name="connsiteX2" fmla="*/ 441130 w 4927405"/>
              <a:gd name="connsiteY2" fmla="*/ 552450 h 885825"/>
              <a:gd name="connsiteX3" fmla="*/ 50605 w 4927405"/>
              <a:gd name="connsiteY3" fmla="*/ 885825 h 885825"/>
              <a:gd name="connsiteX4" fmla="*/ 50605 w 4927405"/>
              <a:gd name="connsiteY4" fmla="*/ 885825 h 885825"/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0 w 4876800"/>
              <a:gd name="connsiteY3" fmla="*/ 885825 h 885825"/>
              <a:gd name="connsiteX4" fmla="*/ 0 w 4876800"/>
              <a:gd name="connsiteY4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6800" h="885825">
                <a:moveTo>
                  <a:pt x="4876800" y="0"/>
                </a:moveTo>
                <a:lnTo>
                  <a:pt x="4324350" y="552450"/>
                </a:lnTo>
                <a:lnTo>
                  <a:pt x="390525" y="552450"/>
                </a:lnTo>
                <a:lnTo>
                  <a:pt x="0" y="885825"/>
                </a:lnTo>
                <a:lnTo>
                  <a:pt x="0" y="885825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39" idx="2"/>
          </p:cNvCxnSpPr>
          <p:nvPr/>
        </p:nvCxnSpPr>
        <p:spPr>
          <a:xfrm flipH="1">
            <a:off x="3834828" y="2941298"/>
            <a:ext cx="218587" cy="68818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086753" y="4413267"/>
            <a:ext cx="1426943" cy="586853"/>
          </a:xfrm>
          <a:custGeom>
            <a:avLst/>
            <a:gdLst>
              <a:gd name="connsiteX0" fmla="*/ 1296538 w 1296538"/>
              <a:gd name="connsiteY0" fmla="*/ 586853 h 586853"/>
              <a:gd name="connsiteX1" fmla="*/ 1296538 w 1296538"/>
              <a:gd name="connsiteY1" fmla="*/ 0 h 586853"/>
              <a:gd name="connsiteX2" fmla="*/ 286603 w 1296538"/>
              <a:gd name="connsiteY2" fmla="*/ 0 h 586853"/>
              <a:gd name="connsiteX3" fmla="*/ 0 w 1296538"/>
              <a:gd name="connsiteY3" fmla="*/ 286603 h 5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538" h="586853">
                <a:moveTo>
                  <a:pt x="1296538" y="586853"/>
                </a:moveTo>
                <a:lnTo>
                  <a:pt x="1296538" y="0"/>
                </a:lnTo>
                <a:lnTo>
                  <a:pt x="286603" y="0"/>
                </a:lnTo>
                <a:lnTo>
                  <a:pt x="0" y="286603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/>
      <p:bldP spid="30" grpId="0"/>
      <p:bldP spid="34" grpId="0" animBg="1"/>
      <p:bldP spid="39" grpId="0" animBg="1"/>
      <p:bldP spid="41" grpId="0" animBg="1"/>
      <p:bldP spid="14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a drag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drag, however, the </a:t>
            </a:r>
            <a:r>
              <a:rPr lang="en-US" dirty="0" smtClean="0"/>
              <a:t>world </a:t>
            </a:r>
            <a:r>
              <a:rPr lang="en-US" dirty="0"/>
              <a:t>has a new box with the new dimensions. 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still has the old ball, pointing to the old box.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invariant has been violated.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ball still bounces at 300, where the right edge used to be.</a:t>
            </a:r>
          </a:p>
          <a:p>
            <a:r>
              <a:rPr lang="en-US" dirty="0" smtClean="0"/>
              <a:t>Here's a picture: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rapezoid 14"/>
          <p:cNvSpPr/>
          <p:nvPr/>
        </p:nvSpPr>
        <p:spPr>
          <a:xfrm rot="10800000">
            <a:off x="6439428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9203" y="1541123"/>
            <a:ext cx="4362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after-mouse ...)</a:t>
            </a:r>
          </a:p>
          <a:p>
            <a:r>
              <a:rPr lang="en-US" dirty="0" smtClean="0"/>
              <a:t>= (new World% </a:t>
            </a:r>
          </a:p>
          <a:p>
            <a:r>
              <a:rPr lang="en-US" dirty="0" smtClean="0"/>
              <a:t>              [box (send box after-mouse ...)]</a:t>
            </a:r>
          </a:p>
          <a:p>
            <a:r>
              <a:rPr lang="en-US" dirty="0" smtClean="0"/>
              <a:t>              [ball (send ball after-mouse ...)])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after drag in bouncing-ball-</a:t>
            </a:r>
            <a:r>
              <a:rPr lang="en-US" dirty="0" err="1" smtClean="0"/>
              <a:t>functional.rkt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14867" y="4074773"/>
            <a:ext cx="1323976" cy="15620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252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104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</a:t>
            </a:r>
            <a:r>
              <a:rPr lang="en-US" dirty="0" smtClean="0">
                <a:solidFill>
                  <a:srgbClr val="FF0000"/>
                </a:solidFill>
              </a:rPr>
              <a:t>304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5" idx="3"/>
            <a:endCxn id="24" idx="0"/>
          </p:cNvCxnSpPr>
          <p:nvPr/>
        </p:nvCxnSpPr>
        <p:spPr>
          <a:xfrm flipH="1">
            <a:off x="5576855" y="3203235"/>
            <a:ext cx="925676" cy="8715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28102" y="5494294"/>
            <a:ext cx="29754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ball after-mouse returns itself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01332" y="6101060"/>
            <a:ext cx="174118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howcard Gothic" pitchFamily="82" charset="0"/>
              </a:rPr>
              <a:t>FAIL!!!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1499" y="6378059"/>
            <a:ext cx="5800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987654" y="2340591"/>
            <a:ext cx="477671" cy="607325"/>
          </a:xfrm>
          <a:custGeom>
            <a:avLst/>
            <a:gdLst>
              <a:gd name="connsiteX0" fmla="*/ 122830 w 545910"/>
              <a:gd name="connsiteY0" fmla="*/ 0 h 491319"/>
              <a:gd name="connsiteX1" fmla="*/ 545910 w 545910"/>
              <a:gd name="connsiteY1" fmla="*/ 0 h 491319"/>
              <a:gd name="connsiteX2" fmla="*/ 545910 w 545910"/>
              <a:gd name="connsiteY2" fmla="*/ 218364 h 491319"/>
              <a:gd name="connsiteX3" fmla="*/ 0 w 545910"/>
              <a:gd name="connsiteY3" fmla="*/ 491319 h 491319"/>
              <a:gd name="connsiteX4" fmla="*/ 68239 w 545910"/>
              <a:gd name="connsiteY4" fmla="*/ 491319 h 491319"/>
              <a:gd name="connsiteX5" fmla="*/ 68239 w 545910"/>
              <a:gd name="connsiteY5" fmla="*/ 491319 h 491319"/>
              <a:gd name="connsiteX0" fmla="*/ 54591 w 477671"/>
              <a:gd name="connsiteY0" fmla="*/ 0 h 491319"/>
              <a:gd name="connsiteX1" fmla="*/ 477671 w 477671"/>
              <a:gd name="connsiteY1" fmla="*/ 0 h 491319"/>
              <a:gd name="connsiteX2" fmla="*/ 477671 w 477671"/>
              <a:gd name="connsiteY2" fmla="*/ 218364 h 491319"/>
              <a:gd name="connsiteX3" fmla="*/ 0 w 477671"/>
              <a:gd name="connsiteY3" fmla="*/ 491319 h 491319"/>
              <a:gd name="connsiteX4" fmla="*/ 0 w 477671"/>
              <a:gd name="connsiteY4" fmla="*/ 491319 h 49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671" h="491319">
                <a:moveTo>
                  <a:pt x="54591" y="0"/>
                </a:moveTo>
                <a:lnTo>
                  <a:pt x="477671" y="0"/>
                </a:lnTo>
                <a:lnTo>
                  <a:pt x="477671" y="218364"/>
                </a:lnTo>
                <a:lnTo>
                  <a:pt x="0" y="491319"/>
                </a:lnTo>
                <a:lnTo>
                  <a:pt x="0" y="491319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810000" y="3181350"/>
            <a:ext cx="3457575" cy="1047750"/>
          </a:xfrm>
          <a:custGeom>
            <a:avLst/>
            <a:gdLst>
              <a:gd name="connsiteX0" fmla="*/ 3114675 w 3457575"/>
              <a:gd name="connsiteY0" fmla="*/ 0 h 1095375"/>
              <a:gd name="connsiteX1" fmla="*/ 3457575 w 3457575"/>
              <a:gd name="connsiteY1" fmla="*/ 257175 h 1095375"/>
              <a:gd name="connsiteX2" fmla="*/ 3457575 w 3457575"/>
              <a:gd name="connsiteY2" fmla="*/ 533400 h 1095375"/>
              <a:gd name="connsiteX3" fmla="*/ 514350 w 3457575"/>
              <a:gd name="connsiteY3" fmla="*/ 533400 h 1095375"/>
              <a:gd name="connsiteX4" fmla="*/ 0 w 3457575"/>
              <a:gd name="connsiteY4" fmla="*/ 1047750 h 1095375"/>
              <a:gd name="connsiteX5" fmla="*/ 0 w 3457575"/>
              <a:gd name="connsiteY5" fmla="*/ 1095375 h 1095375"/>
              <a:gd name="connsiteX0" fmla="*/ 3114675 w 3457575"/>
              <a:gd name="connsiteY0" fmla="*/ 0 h 1047750"/>
              <a:gd name="connsiteX1" fmla="*/ 3457575 w 3457575"/>
              <a:gd name="connsiteY1" fmla="*/ 257175 h 1047750"/>
              <a:gd name="connsiteX2" fmla="*/ 3457575 w 3457575"/>
              <a:gd name="connsiteY2" fmla="*/ 533400 h 1047750"/>
              <a:gd name="connsiteX3" fmla="*/ 514350 w 3457575"/>
              <a:gd name="connsiteY3" fmla="*/ 533400 h 1047750"/>
              <a:gd name="connsiteX4" fmla="*/ 0 w 3457575"/>
              <a:gd name="connsiteY4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1047750">
                <a:moveTo>
                  <a:pt x="3114675" y="0"/>
                </a:moveTo>
                <a:lnTo>
                  <a:pt x="3457575" y="257175"/>
                </a:lnTo>
                <a:lnTo>
                  <a:pt x="3457575" y="533400"/>
                </a:lnTo>
                <a:lnTo>
                  <a:pt x="514350" y="533400"/>
                </a:lnTo>
                <a:lnTo>
                  <a:pt x="0" y="1047750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9" idx="0"/>
          </p:cNvCxnSpPr>
          <p:nvPr/>
        </p:nvCxnSpPr>
        <p:spPr>
          <a:xfrm flipH="1" flipV="1">
            <a:off x="7226489" y="3947160"/>
            <a:ext cx="589328" cy="15471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4" grpId="0" animBg="1"/>
      <p:bldP spid="39" grpId="0" animBg="1"/>
      <p:bldP spid="40" grpId="0" animBg="1"/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want is for the box to have a stable identity. 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a drag, the box’s fields </a:t>
            </a:r>
            <a:r>
              <a:rPr lang="en-US" dirty="0" smtClean="0"/>
              <a:t>will change, </a:t>
            </a:r>
            <a:r>
              <a:rPr lang="en-US" dirty="0"/>
              <a:t>but it is still the same box, so the ball </a:t>
            </a:r>
            <a:r>
              <a:rPr lang="en-US" dirty="0" smtClean="0"/>
              <a:t>will still see </a:t>
            </a:r>
            <a:r>
              <a:rPr lang="en-US" dirty="0"/>
              <a:t>it.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invariant </a:t>
            </a:r>
            <a:r>
              <a:rPr lang="en-US" dirty="0" smtClean="0"/>
              <a:t>will be </a:t>
            </a:r>
            <a:r>
              <a:rPr lang="en-US" dirty="0"/>
              <a:t>preserved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Again, here's a picture: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rapezoid 14"/>
          <p:cNvSpPr/>
          <p:nvPr/>
        </p:nvSpPr>
        <p:spPr>
          <a:xfrm rot="10800000">
            <a:off x="6439428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0435" y="1218035"/>
            <a:ext cx="7343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after-mouse ...) = (new World% </a:t>
            </a:r>
          </a:p>
          <a:p>
            <a:r>
              <a:rPr lang="en-US" dirty="0" smtClean="0"/>
              <a:t>                                                        [box (begin (send box after-mouse ...) box)]</a:t>
            </a:r>
          </a:p>
          <a:p>
            <a:r>
              <a:rPr lang="en-US" dirty="0" smtClean="0"/>
              <a:t>                                                        [ball (send ball after-mouse ...)])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8642" y="4055723"/>
            <a:ext cx="1323976" cy="15620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252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</a:t>
            </a:r>
            <a:r>
              <a:rPr lang="en-US" dirty="0" smtClean="0">
                <a:solidFill>
                  <a:srgbClr val="FF0000"/>
                </a:solidFill>
              </a:rPr>
              <a:t>104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</a:t>
            </a:r>
            <a:r>
              <a:rPr lang="en-US" dirty="0" smtClean="0">
                <a:solidFill>
                  <a:srgbClr val="FF0000"/>
                </a:solidFill>
              </a:rPr>
              <a:t>304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2003" y="2186755"/>
            <a:ext cx="220027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Container always has same box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17238" y="5435924"/>
            <a:ext cx="29754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ball after-mouse returns itself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99" y="6378059"/>
            <a:ext cx="5800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581678" y="3165373"/>
            <a:ext cx="4876800" cy="885825"/>
          </a:xfrm>
          <a:custGeom>
            <a:avLst/>
            <a:gdLst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428625 w 4876800"/>
              <a:gd name="connsiteY3" fmla="*/ 457200 h 885825"/>
              <a:gd name="connsiteX4" fmla="*/ 0 w 4876800"/>
              <a:gd name="connsiteY4" fmla="*/ 885825 h 885825"/>
              <a:gd name="connsiteX5" fmla="*/ 0 w 4876800"/>
              <a:gd name="connsiteY5" fmla="*/ 885825 h 885825"/>
              <a:gd name="connsiteX0" fmla="*/ 4927404 w 4927404"/>
              <a:gd name="connsiteY0" fmla="*/ 0 h 885825"/>
              <a:gd name="connsiteX1" fmla="*/ 4374954 w 4927404"/>
              <a:gd name="connsiteY1" fmla="*/ 552450 h 885825"/>
              <a:gd name="connsiteX2" fmla="*/ 441129 w 4927404"/>
              <a:gd name="connsiteY2" fmla="*/ 552450 h 885825"/>
              <a:gd name="connsiteX3" fmla="*/ 50604 w 4927404"/>
              <a:gd name="connsiteY3" fmla="*/ 885825 h 885825"/>
              <a:gd name="connsiteX4" fmla="*/ 50604 w 4927404"/>
              <a:gd name="connsiteY4" fmla="*/ 885825 h 885825"/>
              <a:gd name="connsiteX0" fmla="*/ 4943806 w 4943806"/>
              <a:gd name="connsiteY0" fmla="*/ 0 h 885825"/>
              <a:gd name="connsiteX1" fmla="*/ 4391356 w 4943806"/>
              <a:gd name="connsiteY1" fmla="*/ 552450 h 885825"/>
              <a:gd name="connsiteX2" fmla="*/ 457531 w 4943806"/>
              <a:gd name="connsiteY2" fmla="*/ 552450 h 885825"/>
              <a:gd name="connsiteX3" fmla="*/ 38431 w 4943806"/>
              <a:gd name="connsiteY3" fmla="*/ 676275 h 885825"/>
              <a:gd name="connsiteX4" fmla="*/ 67006 w 4943806"/>
              <a:gd name="connsiteY4" fmla="*/ 885825 h 885825"/>
              <a:gd name="connsiteX5" fmla="*/ 67006 w 4943806"/>
              <a:gd name="connsiteY5" fmla="*/ 885825 h 885825"/>
              <a:gd name="connsiteX0" fmla="*/ 4927405 w 4927405"/>
              <a:gd name="connsiteY0" fmla="*/ 0 h 885825"/>
              <a:gd name="connsiteX1" fmla="*/ 4374955 w 4927405"/>
              <a:gd name="connsiteY1" fmla="*/ 552450 h 885825"/>
              <a:gd name="connsiteX2" fmla="*/ 441130 w 4927405"/>
              <a:gd name="connsiteY2" fmla="*/ 552450 h 885825"/>
              <a:gd name="connsiteX3" fmla="*/ 50605 w 4927405"/>
              <a:gd name="connsiteY3" fmla="*/ 885825 h 885825"/>
              <a:gd name="connsiteX4" fmla="*/ 50605 w 4927405"/>
              <a:gd name="connsiteY4" fmla="*/ 885825 h 885825"/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0 w 4876800"/>
              <a:gd name="connsiteY3" fmla="*/ 885825 h 885825"/>
              <a:gd name="connsiteX4" fmla="*/ 0 w 4876800"/>
              <a:gd name="connsiteY4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6800" h="885825">
                <a:moveTo>
                  <a:pt x="4876800" y="0"/>
                </a:moveTo>
                <a:lnTo>
                  <a:pt x="4324350" y="552450"/>
                </a:lnTo>
                <a:lnTo>
                  <a:pt x="390525" y="552450"/>
                </a:lnTo>
                <a:lnTo>
                  <a:pt x="0" y="885825"/>
                </a:lnTo>
                <a:lnTo>
                  <a:pt x="0" y="885825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42234" y="6101060"/>
            <a:ext cx="114906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lgerian" pitchFamily="82" charset="0"/>
              </a:rPr>
              <a:t>WIN!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15" idx="2"/>
          </p:cNvCxnSpPr>
          <p:nvPr/>
        </p:nvCxnSpPr>
        <p:spPr>
          <a:xfrm>
            <a:off x="6629400" y="2186755"/>
            <a:ext cx="81490" cy="7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35272" y="3220872"/>
            <a:ext cx="3330053" cy="1473958"/>
          </a:xfrm>
          <a:custGeom>
            <a:avLst/>
            <a:gdLst>
              <a:gd name="connsiteX0" fmla="*/ 2797791 w 3330053"/>
              <a:gd name="connsiteY0" fmla="*/ 0 h 1473958"/>
              <a:gd name="connsiteX1" fmla="*/ 3330053 w 3330053"/>
              <a:gd name="connsiteY1" fmla="*/ 532262 h 1473958"/>
              <a:gd name="connsiteX2" fmla="*/ 3330053 w 3330053"/>
              <a:gd name="connsiteY2" fmla="*/ 1473958 h 1473958"/>
              <a:gd name="connsiteX3" fmla="*/ 0 w 3330053"/>
              <a:gd name="connsiteY3" fmla="*/ 1473958 h 147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0053" h="1473958">
                <a:moveTo>
                  <a:pt x="2797791" y="0"/>
                </a:moveTo>
                <a:lnTo>
                  <a:pt x="3330053" y="532262"/>
                </a:lnTo>
                <a:lnTo>
                  <a:pt x="3330053" y="1473958"/>
                </a:lnTo>
                <a:lnTo>
                  <a:pt x="0" y="14739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3" idx="2"/>
          </p:cNvCxnSpPr>
          <p:nvPr/>
        </p:nvCxnSpPr>
        <p:spPr>
          <a:xfrm flipH="1">
            <a:off x="3657599" y="2833086"/>
            <a:ext cx="64542" cy="6609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7098157" y="4836772"/>
            <a:ext cx="367168" cy="56390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19" grpId="0" animBg="1"/>
      <p:bldP spid="23" grpId="0" animBg="1"/>
      <p:bldP spid="28" grpId="0" animBg="1"/>
      <p:bldP spid="24" grpId="0" animBg="1"/>
      <p:bldP spid="12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give the box STATE!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give </a:t>
            </a:r>
            <a:r>
              <a:rPr lang="en-US" smtClean="0"/>
              <a:t>the </a:t>
            </a:r>
            <a:r>
              <a:rPr lang="en-US" smtClean="0"/>
              <a:t>box </a:t>
            </a:r>
            <a:r>
              <a:rPr lang="en-US" dirty="0" smtClean="0"/>
              <a:t>a stable identity, so balls will know who to ask.</a:t>
            </a:r>
          </a:p>
          <a:p>
            <a:r>
              <a:rPr lang="en-US" dirty="0" smtClean="0"/>
              <a:t>But the information in the box must change!</a:t>
            </a:r>
          </a:p>
          <a:p>
            <a:r>
              <a:rPr lang="en-US" dirty="0" smtClean="0"/>
              <a:t>Solution: we need to make the box MUTABLE.</a:t>
            </a:r>
          </a:p>
          <a:p>
            <a:r>
              <a:rPr lang="en-US" dirty="0" smtClean="0"/>
              <a:t>In other words, it should have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adjustable-</a:t>
            </a:r>
            <a:r>
              <a:rPr lang="en-US" dirty="0" err="1" smtClean="0"/>
              <a:t>box.rkt</a:t>
            </a:r>
            <a:r>
              <a:rPr lang="en-US" dirty="0" smtClean="0"/>
              <a:t> and bouncing-ball-</a:t>
            </a:r>
            <a:r>
              <a:rPr lang="en-US" dirty="0" err="1" smtClean="0"/>
              <a:t>functional.rkt</a:t>
            </a:r>
            <a:r>
              <a:rPr lang="en-US" dirty="0" smtClean="0"/>
              <a:t> </a:t>
            </a:r>
            <a:r>
              <a:rPr lang="en-US" dirty="0" smtClean="0"/>
              <a:t>in the Examples folder.</a:t>
            </a:r>
          </a:p>
          <a:p>
            <a:r>
              <a:rPr lang="en-US" dirty="0" smtClean="0"/>
              <a:t>In the next lesson, we'll consider the difference between real state and simulated state in a little more detail.</a:t>
            </a:r>
          </a:p>
          <a:p>
            <a:r>
              <a:rPr lang="en-US" dirty="0" smtClean="0"/>
              <a:t>Then we'll consider how to program systems with state in our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objects need to ask questions of each other over time.</a:t>
            </a:r>
          </a:p>
          <a:p>
            <a:r>
              <a:rPr lang="en-US" dirty="0" smtClean="0"/>
              <a:t>To accomplish this, the object being queried needs to have a stable identity that the </a:t>
            </a:r>
            <a:r>
              <a:rPr lang="en-US" dirty="0" err="1" smtClean="0"/>
              <a:t>querier</a:t>
            </a:r>
            <a:r>
              <a:rPr lang="en-US" dirty="0" smtClean="0"/>
              <a:t> can rely on.</a:t>
            </a:r>
          </a:p>
          <a:p>
            <a:r>
              <a:rPr lang="en-US" dirty="0" smtClean="0"/>
              <a:t>In this lesson, we'll show what can happen when this fails.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making a new object doesn't do what's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now begin a sequence of programs illustrating patterns of object communication.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programs will involve a ball bouncing in a box.  </a:t>
            </a:r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dirty="0"/>
              <a:t>interesting, though, is that the box has an adjustable wall, so the ball and the box need to communicate about the position of the wall.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adjustable-</a:t>
            </a:r>
            <a:r>
              <a:rPr lang="en-US" dirty="0" err="1" smtClean="0"/>
              <a:t>box.rkt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begin with just the box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will have many objects in our world, so we make our world a container that just passes the messages from big-bang down to the objects it contains.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Translating from the videos to the example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We’re about to view a set of videos.</a:t>
            </a:r>
          </a:p>
          <a:p>
            <a:r>
              <a:rPr lang="en-US" dirty="0" smtClean="0"/>
              <a:t>These videos were recorded a while ago, so our terminology has changed a little bit.</a:t>
            </a:r>
          </a:p>
          <a:p>
            <a:r>
              <a:rPr lang="en-US" dirty="0" smtClean="0"/>
              <a:t>Here are the most significant differences: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We’ve also updated the tests to our current framework.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41303"/>
              </p:ext>
            </p:extLst>
          </p:nvPr>
        </p:nvGraphicFramePr>
        <p:xfrm>
          <a:off x="1219200" y="3505200"/>
          <a:ext cx="609600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Videos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in Example Files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Container-and-</a:t>
                      </a:r>
                      <a:r>
                        <a:rPr lang="en-US" dirty="0" err="1" smtClean="0"/>
                        <a:t>box.rkt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Adjustable-</a:t>
                      </a:r>
                      <a:r>
                        <a:rPr lang="en-US" dirty="0" err="1" smtClean="0"/>
                        <a:t>box.rkt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Bouncing-ball-try1.rkt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Bouncing-ball-</a:t>
                      </a:r>
                      <a:r>
                        <a:rPr lang="en-US" dirty="0" err="1" smtClean="0"/>
                        <a:t>functional.rkt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9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Code walkthrough: </a:t>
            </a:r>
            <a:br>
              <a:rPr lang="en-US" dirty="0" smtClean="0"/>
            </a:br>
            <a:r>
              <a:rPr lang="en-US" dirty="0" smtClean="0"/>
              <a:t>adjustable-</a:t>
            </a:r>
            <a:r>
              <a:rPr lang="en-US" dirty="0" err="1" smtClean="0"/>
              <a:t>box.rkt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at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www.youtube.com/watch?v=ihE-TY17_UA</a:t>
            </a:r>
            <a:r>
              <a:rPr lang="en-US" dirty="0" smtClean="0"/>
              <a:t> (14:40)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</a:t>
            </a:r>
            <a:br>
              <a:rPr lang="en-US" dirty="0" smtClean="0"/>
            </a:br>
            <a:r>
              <a:rPr lang="en-US" dirty="0" smtClean="0"/>
              <a:t>bouncing-ball-</a:t>
            </a:r>
            <a:r>
              <a:rPr lang="en-US" dirty="0" err="1" smtClean="0"/>
              <a:t>functional.rkt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www.youtube.com/watch?v=q1pkdjd9Djo</a:t>
            </a:r>
            <a:r>
              <a:rPr lang="en-US" dirty="0" smtClean="0"/>
              <a:t> (14:21)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draw some pictures</a:t>
            </a:r>
          </a:p>
          <a:p>
            <a:r>
              <a:rPr lang="en-US" dirty="0" smtClean="0"/>
              <a:t>We'll use a simple world with one box, called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box</a:t>
            </a:r>
            <a:r>
              <a:rPr lang="en-US" dirty="0" smtClean="0"/>
              <a:t>, and one ball, called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ball</a:t>
            </a:r>
          </a:p>
          <a:p>
            <a:r>
              <a:rPr lang="en-US" dirty="0" smtClean="0"/>
              <a:t>We'll call the world that big-bang sees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slide, we see pictures of the </a:t>
            </a:r>
            <a:r>
              <a:rPr lang="en-US" dirty="0"/>
              <a:t>world before and after a tick.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world obeys the invariant that the </a:t>
            </a:r>
            <a:r>
              <a:rPr lang="en-US" dirty="0" smtClean="0"/>
              <a:t>world’s </a:t>
            </a:r>
            <a:r>
              <a:rPr lang="en-US" dirty="0"/>
              <a:t>ball always points to the correct box: namely, the </a:t>
            </a:r>
            <a:r>
              <a:rPr lang="en-US" dirty="0" smtClean="0"/>
              <a:t>world’s </a:t>
            </a:r>
            <a:r>
              <a:rPr lang="en-US" dirty="0"/>
              <a:t>box. 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stays true even though after a tick, </a:t>
            </a:r>
            <a:r>
              <a:rPr lang="en-US" dirty="0" smtClean="0"/>
              <a:t>we have a new world.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4e1568d549a5bdb66dd8672192af43920ec7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841</Words>
  <Application>Microsoft Office PowerPoint</Application>
  <PresentationFormat>On-screen Show (4:3)</PresentationFormat>
  <Paragraphs>150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Arial</vt:lpstr>
      <vt:lpstr>Calibri</vt:lpstr>
      <vt:lpstr>Consolas</vt:lpstr>
      <vt:lpstr>Helvetica Neue</vt:lpstr>
      <vt:lpstr>Showcard Gothic</vt:lpstr>
      <vt:lpstr>Office Theme</vt:lpstr>
      <vt:lpstr>Stateful Objects and Stable Identities</vt:lpstr>
      <vt:lpstr>Key Points for Lesson 11.2</vt:lpstr>
      <vt:lpstr>Sometimes making a new object doesn't do what's needed</vt:lpstr>
      <vt:lpstr>adjustable-box.rkt</vt:lpstr>
      <vt:lpstr>Translating from the videos to the example files</vt:lpstr>
      <vt:lpstr>Code walkthrough:  adjustable-box.rkt</vt:lpstr>
      <vt:lpstr>Video demonstration:  bouncing-ball-functional.rkt</vt:lpstr>
      <vt:lpstr>What happened here?</vt:lpstr>
      <vt:lpstr>What is the invariant?</vt:lpstr>
      <vt:lpstr>World-after-tick in bouncing-ball-functional.rkt</vt:lpstr>
      <vt:lpstr>What happens after a drag</vt:lpstr>
      <vt:lpstr>World after drag in bouncing-ball-functional.rkt</vt:lpstr>
      <vt:lpstr>What we want</vt:lpstr>
      <vt:lpstr>What we want:</vt:lpstr>
      <vt:lpstr>We need to give the box STATE!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Stateful Objects and Stable Identities</dc:title>
  <dc:creator>wand</dc:creator>
  <cp:lastModifiedBy>Mitchell Wand</cp:lastModifiedBy>
  <cp:revision>16</cp:revision>
  <dcterms:created xsi:type="dcterms:W3CDTF">2013-11-14T21:31:02Z</dcterms:created>
  <dcterms:modified xsi:type="dcterms:W3CDTF">2014-11-17T21:38:00Z</dcterms:modified>
</cp:coreProperties>
</file>